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43"/>
  </p:notesMasterIdLst>
  <p:sldIdLst>
    <p:sldId id="320" r:id="rId2"/>
    <p:sldId id="355" r:id="rId3"/>
    <p:sldId id="373" r:id="rId4"/>
    <p:sldId id="374" r:id="rId5"/>
    <p:sldId id="375" r:id="rId6"/>
    <p:sldId id="356" r:id="rId7"/>
    <p:sldId id="357" r:id="rId8"/>
    <p:sldId id="278" r:id="rId9"/>
    <p:sldId id="383" r:id="rId10"/>
    <p:sldId id="284" r:id="rId11"/>
    <p:sldId id="372" r:id="rId12"/>
    <p:sldId id="367" r:id="rId13"/>
    <p:sldId id="368" r:id="rId14"/>
    <p:sldId id="369" r:id="rId15"/>
    <p:sldId id="288" r:id="rId16"/>
    <p:sldId id="323" r:id="rId17"/>
    <p:sldId id="328" r:id="rId18"/>
    <p:sldId id="378" r:id="rId19"/>
    <p:sldId id="380" r:id="rId20"/>
    <p:sldId id="379" r:id="rId21"/>
    <p:sldId id="385" r:id="rId22"/>
    <p:sldId id="384" r:id="rId23"/>
    <p:sldId id="381" r:id="rId24"/>
    <p:sldId id="289" r:id="rId25"/>
    <p:sldId id="366" r:id="rId26"/>
    <p:sldId id="334" r:id="rId27"/>
    <p:sldId id="345" r:id="rId28"/>
    <p:sldId id="386" r:id="rId29"/>
    <p:sldId id="387" r:id="rId30"/>
    <p:sldId id="388" r:id="rId31"/>
    <p:sldId id="389" r:id="rId32"/>
    <p:sldId id="391" r:id="rId33"/>
    <p:sldId id="392" r:id="rId34"/>
    <p:sldId id="394" r:id="rId35"/>
    <p:sldId id="395" r:id="rId36"/>
    <p:sldId id="396" r:id="rId37"/>
    <p:sldId id="397" r:id="rId38"/>
    <p:sldId id="398" r:id="rId39"/>
    <p:sldId id="399" r:id="rId40"/>
    <p:sldId id="400" r:id="rId41"/>
    <p:sldId id="301" r:id="rId42"/>
  </p:sldIdLst>
  <p:sldSz cx="9144000" cy="6858000" type="screen4x3"/>
  <p:notesSz cx="6670675" cy="98758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0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018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891353" cy="49434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7766" y="1"/>
            <a:ext cx="2891353" cy="49434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02A3D3-39F3-4CC8-BC38-E190D1968CBF}" type="datetimeFigureOut">
              <a:rPr lang="ru-RU" smtClean="0"/>
              <a:t>16.07.2016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235075"/>
            <a:ext cx="4441825" cy="33321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757" y="4752343"/>
            <a:ext cx="5337163" cy="388842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81493"/>
            <a:ext cx="2891353" cy="4943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7766" y="9381493"/>
            <a:ext cx="2891353" cy="4943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1F25CB-8BA4-4230-8E91-F2F46CD445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4762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1F25CB-8BA4-4230-8E91-F2F46CD44564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22516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1F25CB-8BA4-4230-8E91-F2F46CD44564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1216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1F25CB-8BA4-4230-8E91-F2F46CD44564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8601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120759-61F1-48EF-9153-9A5F03206DAE}" type="datetimeFigureOut">
              <a:rPr lang="ru-RU" smtClean="0"/>
              <a:pPr>
                <a:defRPr/>
              </a:pPr>
              <a:t>16.07.2016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9EE5E8-3E2F-4413-9BAE-FCB26E710C9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43480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C57750-2502-4118-B797-6DBD0DA1B405}" type="datetimeFigureOut">
              <a:rPr lang="ru-RU" smtClean="0"/>
              <a:pPr>
                <a:defRPr/>
              </a:pPr>
              <a:t>16.07.2016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A2FEF3-26ED-42E1-BA43-BDA7963CFBF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7597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C57750-2502-4118-B797-6DBD0DA1B405}" type="datetimeFigureOut">
              <a:rPr lang="ru-RU" smtClean="0"/>
              <a:pPr>
                <a:defRPr/>
              </a:pPr>
              <a:t>16.07.2016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A2FEF3-26ED-42E1-BA43-BDA7963CFBF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73841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C57750-2502-4118-B797-6DBD0DA1B405}" type="datetimeFigureOut">
              <a:rPr lang="ru-RU" smtClean="0"/>
              <a:pPr>
                <a:defRPr/>
              </a:pPr>
              <a:t>16.07.2016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A2FEF3-26ED-42E1-BA43-BDA7963CFBF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844888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C57750-2502-4118-B797-6DBD0DA1B405}" type="datetimeFigureOut">
              <a:rPr lang="ru-RU" smtClean="0"/>
              <a:pPr>
                <a:defRPr/>
              </a:pPr>
              <a:t>16.07.2016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A2FEF3-26ED-42E1-BA43-BDA7963CFBF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19894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C57750-2502-4118-B797-6DBD0DA1B405}" type="datetimeFigureOut">
              <a:rPr lang="ru-RU" smtClean="0"/>
              <a:pPr>
                <a:defRPr/>
              </a:pPr>
              <a:t>16.07.2016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A2FEF3-26ED-42E1-BA43-BDA7963CFBF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055334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C57750-2502-4118-B797-6DBD0DA1B405}" type="datetimeFigureOut">
              <a:rPr lang="ru-RU" smtClean="0"/>
              <a:pPr>
                <a:defRPr/>
              </a:pPr>
              <a:t>16.07.2016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A2FEF3-26ED-42E1-BA43-BDA7963CFBF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2922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8E8F23-7B10-42A3-9D45-0A874B72614B}" type="datetimeFigureOut">
              <a:rPr lang="ru-RU" smtClean="0"/>
              <a:pPr>
                <a:defRPr/>
              </a:pPr>
              <a:t>16.07.2016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C46DDC-CA99-4866-9BB2-F671AEC4308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732118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225EF6B-72B3-4AEF-B618-93FFA5E89A72}" type="datetimeFigureOut">
              <a:rPr lang="ru-RU" smtClean="0"/>
              <a:pPr>
                <a:defRPr/>
              </a:pPr>
              <a:t>16.07.2016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D0F980-10AA-4A78-9A3D-BD33C2025C5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109782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C72975A-1E37-42D1-A7BC-1D9E4879E26D}" type="datetimeFigureOut">
              <a:rPr lang="ru-RU" smtClean="0"/>
              <a:pPr>
                <a:defRPr/>
              </a:pPr>
              <a:t>16.07.2016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D41BB3-359C-44B6-92CE-023CF5EA987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33733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DD6CD7-6C9B-4563-8919-E627873A39E1}" type="datetimeFigureOut">
              <a:rPr lang="ru-RU" smtClean="0"/>
              <a:pPr>
                <a:defRPr/>
              </a:pPr>
              <a:t>16.07.2016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293E07-6B17-4121-AFD3-ADAEF200932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50709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21B56E9-B18F-418C-BDD9-60D57F625090}" type="datetimeFigureOut">
              <a:rPr lang="ru-RU" smtClean="0"/>
              <a:pPr>
                <a:defRPr/>
              </a:pPr>
              <a:t>16.07.2016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6D188A-7148-4C33-A524-90B7D76316A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624654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B9DF60B-ABA7-4886-9E55-DFA365C281A7}" type="datetimeFigureOut">
              <a:rPr lang="ru-RU" smtClean="0"/>
              <a:pPr>
                <a:defRPr/>
              </a:pPr>
              <a:t>16.07.2016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8C72E0-25AC-4E25-B219-239A2D589FB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420372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E14F615-DF55-4431-B0F3-1A6689B04851}" type="datetimeFigureOut">
              <a:rPr lang="ru-RU" smtClean="0"/>
              <a:pPr>
                <a:defRPr/>
              </a:pPr>
              <a:t>16.07.2016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988C54-A4C9-43AB-A7E1-72E9E24EC27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402379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C56F3C0-E10F-4B04-BD32-8CCB27D1BFBE}" type="datetimeFigureOut">
              <a:rPr lang="ru-RU" smtClean="0"/>
              <a:pPr>
                <a:defRPr/>
              </a:pPr>
              <a:t>16.07.2016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CB3198-6D29-4DB8-BD0E-C388C69E5E6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230758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95E4B28-4B15-4713-971B-6818FB6B6253}" type="datetimeFigureOut">
              <a:rPr lang="ru-RU" smtClean="0"/>
              <a:pPr>
                <a:defRPr/>
              </a:pPr>
              <a:t>16.07.2016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A88F2C-88D5-49F0-8684-6CD4A5B24B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453859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F4B0273-E131-4D1A-88E3-3895CC57D6C8}" type="datetimeFigureOut">
              <a:rPr lang="ru-RU" smtClean="0"/>
              <a:pPr>
                <a:defRPr/>
              </a:pPr>
              <a:t>16.07.2016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CF9E81-BA4D-4E8A-AE26-39B13E683CB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600736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20000"/>
                <a:lumOff val="8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79C57750-2502-4118-B797-6DBD0DA1B405}" type="datetimeFigureOut">
              <a:rPr lang="ru-RU" smtClean="0"/>
              <a:pPr>
                <a:defRPr/>
              </a:pPr>
              <a:t>16.07.2016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90A2FEF3-26ED-42E1-BA43-BDA7963CFBF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007537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7.emf"/><Relationship Id="rId4" Type="http://schemas.openxmlformats.org/officeDocument/2006/relationships/oleObject" Target="../embeddings/oleObject1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9.jpeg"/><Relationship Id="rId4" Type="http://schemas.openxmlformats.org/officeDocument/2006/relationships/image" Target="../media/image38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jpg"/><Relationship Id="rId4" Type="http://schemas.openxmlformats.org/officeDocument/2006/relationships/image" Target="../media/image60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image" Target="../media/image6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images.yandex.ru/yandsearch?p=3&amp;text=%D0%B2%D1%8B%D0%B4%D0%B0%D1%87%D0%B0%20%D0%B8%D0%B7%D0%B1%D0%B8%D1%80%D0%B0%D1%82%D0%B5%D0%BB%D1%8C%D0%BD%D1%8B%D1%85%20%D0%B1%D1%8E%D0%BB%D0%BB%D0%B5%D1%82%D0%B5%D0%BD%D0%B5%D0%B9%20%D0%BD%D0%B8%D0%B6%D0%B5%D1%81%D1%82%D0%BE%D1%8F%D1%89%D0%B8%D0%BC%20%D0%BA%D0%BE%D0%BC%D0%B8%D1%81%D1%81%D0%B8%D1%8F%D0%BC%20%D0%BF%D0%BE%20%D0%B0%D0%BA%D1%82%D1%83&amp;img_url=http://i.obozrevatel.ua/8/1027085/800567.jpg&amp;pos=99&amp;uinfo=sw-1330-sh-722-fw-1105-fh-516-pd-1&amp;rpt=simage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83569" y="980728"/>
            <a:ext cx="8136904" cy="397031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  <a:cs typeface="+mn-cs"/>
              </a:rPr>
              <a:t>ОРГАНИЗАЦИЯ РАБОТЫ УЧАСТКОВОЙ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  <a:cs typeface="+mn-cs"/>
              </a:rPr>
              <a:t>ИЗБИРАТЕЛЬНОЙ КОМИССИИ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  <a:cs typeface="+mn-cs"/>
              </a:rPr>
              <a:t>В ДЕНЬ ГОЛОСОВАНИЯ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  <a:cs typeface="+mn-cs"/>
              </a:rPr>
              <a:t>И В ПРЕДШЕСТВУЮЩИЙ ЕМУ ДЕНЬ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0032" y="4653136"/>
            <a:ext cx="2504096" cy="13179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16632"/>
            <a:ext cx="1518036" cy="7925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8750" r="10306"/>
          <a:stretch/>
        </p:blipFill>
        <p:spPr>
          <a:xfrm>
            <a:off x="6228184" y="4115687"/>
            <a:ext cx="2664296" cy="2633240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723409"/>
            <a:ext cx="2607903" cy="1955927"/>
          </a:xfrm>
          <a:prstGeom prst="rect">
            <a:avLst/>
          </a:prstGeom>
          <a:ln>
            <a:solidFill>
              <a:srgbClr val="C00000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755576" y="260649"/>
            <a:ext cx="8136904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18 сентября 2016 года </a:t>
            </a:r>
            <a:endParaRPr lang="ru-RU" sz="2400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2800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УИКи</a:t>
            </a:r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получат </a:t>
            </a: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</a:t>
            </a:r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избирательных бюллетеня:</a:t>
            </a:r>
          </a:p>
          <a:p>
            <a:pPr marL="285750" indent="-285750">
              <a:buFontTx/>
              <a:buChar char="-"/>
            </a:pP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Для голосования на по одномандатному избирательному округу</a:t>
            </a:r>
          </a:p>
          <a:p>
            <a:pPr marL="285750" indent="-285750">
              <a:buFontTx/>
              <a:buChar char="-"/>
            </a:pP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Для голосования на единому федеральному округу</a:t>
            </a:r>
          </a:p>
          <a:p>
            <a:pPr marL="285750" indent="-285750">
              <a:buFontTx/>
              <a:buChar char="-"/>
            </a:pP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В тех районах, где проводятся дополнительные выборы получат </a:t>
            </a:r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3 </a:t>
            </a: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бюллетеня</a:t>
            </a:r>
            <a:endParaRPr lang="ru-RU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45940"/>
            <a:ext cx="6264695" cy="178836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smtClean="0">
                <a:solidFill>
                  <a:srgbClr val="0070C0"/>
                </a:solidFill>
                <a:latin typeface="Arial Black" panose="020B0A04020102020204" pitchFamily="34" charset="0"/>
              </a:rPr>
              <a:t>РАССТОЯНИЕ </a:t>
            </a:r>
            <a:r>
              <a:rPr lang="ru-RU" sz="2800" dirty="0">
                <a:solidFill>
                  <a:srgbClr val="0070C0"/>
                </a:solidFill>
                <a:latin typeface="Arial Black" panose="020B0A04020102020204" pitchFamily="34" charset="0"/>
              </a:rPr>
              <a:t>НАХОЖДЕНИЯ АГИТАЦИОННЫХ МАТЕРИАЛОВ </a:t>
            </a:r>
            <a:r>
              <a:rPr lang="ru-RU" sz="28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/>
            </a:r>
            <a:br>
              <a:rPr lang="ru-RU" sz="28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-RU" sz="28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НЕ </a:t>
            </a:r>
            <a:r>
              <a:rPr lang="ru-RU" sz="2800" dirty="0">
                <a:solidFill>
                  <a:srgbClr val="0070C0"/>
                </a:solidFill>
                <a:latin typeface="Arial Black" panose="020B0A04020102020204" pitchFamily="34" charset="0"/>
              </a:rPr>
              <a:t>МЕНЕЕ </a:t>
            </a:r>
            <a:r>
              <a:rPr lang="ru-RU" sz="2800" dirty="0">
                <a:solidFill>
                  <a:srgbClr val="C00000"/>
                </a:solidFill>
                <a:latin typeface="Arial Black" panose="020B0A04020102020204" pitchFamily="34" charset="0"/>
              </a:rPr>
              <a:t>50 МЕТРОВ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628800"/>
            <a:ext cx="7510211" cy="5006807"/>
          </a:xfrm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468" y="134711"/>
            <a:ext cx="1480248" cy="835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086871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99147"/>
            <a:ext cx="1129382" cy="6480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99146"/>
            <a:ext cx="9217024" cy="1501661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Норматив технологического оборудования</a:t>
            </a:r>
            <a:r>
              <a:rPr lang="ru-RU" sz="28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оснащения участковых избирательных комиссий</a:t>
            </a:r>
            <a:endParaRPr lang="ru-RU" sz="28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/>
          </p:nvPr>
        </p:nvGraphicFramePr>
        <p:xfrm>
          <a:off x="219455" y="1806867"/>
          <a:ext cx="8673026" cy="4911884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442995"/>
                <a:gridCol w="2209067"/>
                <a:gridCol w="1058784"/>
                <a:gridCol w="1240545"/>
                <a:gridCol w="1240545"/>
                <a:gridCol w="1098381"/>
                <a:gridCol w="1382709"/>
              </a:tblGrid>
              <a:tr h="298034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№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Вид технологического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оборудования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УИК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временные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14621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до 500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избирателей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21590" indent="-29845"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с 500-1000</a:t>
                      </a:r>
                    </a:p>
                    <a:p>
                      <a:pPr marL="21590" indent="-29845"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избирателей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с 1001-2000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избирателей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более 2000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избирателей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046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1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Кабины для голосования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 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1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1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2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3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1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10729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2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Стационарные ящики для голосования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 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2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2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3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4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1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12246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3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Переносные ящики для голосования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1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2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3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3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1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420958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88640"/>
            <a:ext cx="1469263" cy="86570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7704" y="188641"/>
            <a:ext cx="5832648" cy="655272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251237142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32" y="168122"/>
            <a:ext cx="1471295" cy="866904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792791" y="296362"/>
            <a:ext cx="7243705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СХЕМА РАЗМЕЩЕНИЯ В ПОМЕЩЕНИИ ДЛЯ ГОЛОСОВАНИЯ ТЕХНОЛОГИЧЕСКОГО ОБОРУДОВАНИЯ,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РАБОЧИХ МЕСТ ЧЛЕНОВ УИК И ИНЫХ ЛИЦ,</a:t>
            </a:r>
          </a:p>
          <a:p>
            <a:pPr marL="0" marR="0" lvl="0" indent="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ПРИСУТСТВУЮЩИХ ПРИ ПРОВЕДЕНИИ ГОЛОСОВАНИЯ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0106182"/>
              </p:ext>
            </p:extLst>
          </p:nvPr>
        </p:nvGraphicFramePr>
        <p:xfrm>
          <a:off x="1792791" y="1483205"/>
          <a:ext cx="7049478" cy="3673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r:id="rId4" imgW="17142298" imgH="10286189" progId="Visio.Drawing.11">
                  <p:embed/>
                </p:oleObj>
              </mc:Choice>
              <mc:Fallback>
                <p:oleObj r:id="rId4" imgW="17142298" imgH="10286189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2791" y="1483205"/>
                        <a:ext cx="7049478" cy="3673987"/>
                      </a:xfrm>
                      <a:prstGeom prst="rect">
                        <a:avLst/>
                      </a:prstGeom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1261875"/>
              </p:ext>
            </p:extLst>
          </p:nvPr>
        </p:nvGraphicFramePr>
        <p:xfrm>
          <a:off x="179512" y="4688364"/>
          <a:ext cx="4680520" cy="2045046"/>
        </p:xfrm>
        <a:graphic>
          <a:graphicData uri="http://schemas.openxmlformats.org/drawingml/2006/table">
            <a:tbl>
              <a:tblPr firstRow="1" firstCol="1" bandRow="1" bandCol="1">
                <a:tableStyleId>{93296810-A885-4BE3-A3E7-6D5BEEA58F35}</a:tableStyleId>
              </a:tblPr>
              <a:tblGrid>
                <a:gridCol w="1729730"/>
                <a:gridCol w="2950790"/>
              </a:tblGrid>
              <a:tr h="117777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Экспликация оборудования*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9844"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№ позиции на схеме</a:t>
                      </a:r>
                      <a:endParaRPr lang="ru-RU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</a:rPr>
                        <a:t>Наименование оборудования</a:t>
                      </a:r>
                      <a:endParaRPr lang="ru-RU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77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1</a:t>
                      </a:r>
                      <a:endParaRPr lang="ru-RU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</a:rPr>
                        <a:t>Столы</a:t>
                      </a:r>
                      <a:endParaRPr lang="ru-RU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77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2</a:t>
                      </a:r>
                      <a:endParaRPr lang="ru-RU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Стулья</a:t>
                      </a:r>
                      <a:endParaRPr lang="ru-RU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77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3</a:t>
                      </a:r>
                      <a:endParaRPr lang="ru-RU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Стационарные ящики</a:t>
                      </a:r>
                      <a:endParaRPr lang="ru-RU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77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4</a:t>
                      </a:r>
                      <a:endParaRPr lang="ru-RU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Переносные ящики</a:t>
                      </a:r>
                      <a:endParaRPr lang="ru-RU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781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5</a:t>
                      </a:r>
                      <a:endParaRPr lang="ru-RU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Кабины для тайного голосования</a:t>
                      </a:r>
                      <a:endParaRPr lang="ru-RU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77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6</a:t>
                      </a:r>
                      <a:endParaRPr lang="ru-RU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Информационный стенд</a:t>
                      </a:r>
                      <a:endParaRPr lang="ru-RU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02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7</a:t>
                      </a:r>
                      <a:endParaRPr lang="ru-RU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Иные специально оборудованные места для тайного голосования</a:t>
                      </a:r>
                      <a:endParaRPr lang="ru-RU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77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8</a:t>
                      </a:r>
                      <a:endParaRPr lang="ru-RU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Сейф</a:t>
                      </a:r>
                      <a:endParaRPr lang="ru-RU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77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</a:rPr>
                        <a:t>9</a:t>
                      </a:r>
                      <a:endParaRPr lang="ru-RU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Огнетушители</a:t>
                      </a:r>
                      <a:endParaRPr lang="ru-RU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14332" y="3949700"/>
            <a:ext cx="1363662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0088200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584" y="260648"/>
            <a:ext cx="8208912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13453"/>
            <a:ext cx="1467661" cy="87045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725144"/>
            <a:ext cx="3429363" cy="208505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Рисунок 13" descr="http://www.democracy.ru/library/practice/commissions/pw_manual/img/election-67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20072" y="129987"/>
            <a:ext cx="3829279" cy="3255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28" y="133373"/>
            <a:ext cx="1518036" cy="79254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4509120"/>
            <a:ext cx="2866652" cy="2139292"/>
          </a:xfrm>
          <a:prstGeom prst="rect">
            <a:avLst/>
          </a:prstGeom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348880"/>
            <a:ext cx="5544108" cy="3696072"/>
          </a:xfrm>
          <a:prstGeom prst="rect">
            <a:avLst/>
          </a:prstGeom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260648"/>
            <a:ext cx="1518036" cy="79254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042998"/>
            <a:ext cx="7200800" cy="5400600"/>
          </a:xfrm>
          <a:prstGeom prst="rect">
            <a:avLst/>
          </a:prstGeom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4" name="TextBox 3"/>
          <p:cNvSpPr txBox="1"/>
          <p:nvPr/>
        </p:nvSpPr>
        <p:spPr>
          <a:xfrm>
            <a:off x="2445387" y="255760"/>
            <a:ext cx="5616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Вывесить увеличенную форму протокола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88640"/>
            <a:ext cx="1402202" cy="85961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84168" y="188640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СМИ</a:t>
            </a:r>
            <a:endParaRPr lang="ru-RU" sz="28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3616" y="741611"/>
            <a:ext cx="3923928" cy="26159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323529" y="1844824"/>
            <a:ext cx="42484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Кандидаты в депутаты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и доверенные лица </a:t>
            </a:r>
            <a:endParaRPr lang="ru-RU" sz="24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02139" y="3573016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Наблюдатели</a:t>
            </a:r>
            <a:endParaRPr lang="ru-RU" sz="20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957" y="4250134"/>
            <a:ext cx="4038600" cy="23915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802526"/>
            <a:ext cx="3285747" cy="24643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155005903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196752"/>
            <a:ext cx="7776864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800" b="1" dirty="0">
                <a:ln/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</a:rPr>
              <a:t>О назначении наблюдателя партии и кандидаты уведомляют комиссии не позднее чем </a:t>
            </a:r>
          </a:p>
          <a:p>
            <a:pPr algn="ctr"/>
            <a:r>
              <a:rPr lang="ru-RU" sz="3800" b="1" u="sng" dirty="0">
                <a:ln/>
                <a:solidFill>
                  <a:srgbClr val="C00000"/>
                </a:solidFill>
                <a:latin typeface="Arial Black" panose="020B0A04020102020204" pitchFamily="34" charset="0"/>
              </a:rPr>
              <a:t>за три дня </a:t>
            </a:r>
          </a:p>
          <a:p>
            <a:pPr algn="ctr"/>
            <a:r>
              <a:rPr lang="ru-RU" sz="3800" b="1" u="sng" dirty="0">
                <a:ln/>
                <a:solidFill>
                  <a:srgbClr val="C00000"/>
                </a:solidFill>
                <a:latin typeface="Arial Black" panose="020B0A04020102020204" pitchFamily="34" charset="0"/>
              </a:rPr>
              <a:t>до дня голосования </a:t>
            </a:r>
            <a:endParaRPr lang="ru-RU" sz="3800" b="1" dirty="0">
              <a:ln/>
              <a:solidFill>
                <a:schemeClr val="bg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260648"/>
            <a:ext cx="1335140" cy="816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009208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539552" y="145489"/>
            <a:ext cx="8064896" cy="614678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16632"/>
            <a:ext cx="1450974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01006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260648"/>
            <a:ext cx="1331640" cy="820578"/>
          </a:xfrm>
          <a:prstGeom prst="ellipse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55576" y="692696"/>
            <a:ext cx="8064896" cy="601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ln/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</a:rPr>
              <a:t>Кандидаты и партии вправе назначить в каждую комиссию не </a:t>
            </a:r>
            <a:r>
              <a:rPr lang="ru-RU" sz="3500" b="1" u="sng" dirty="0" smtClean="0">
                <a:ln/>
                <a:solidFill>
                  <a:srgbClr val="C00000"/>
                </a:solidFill>
                <a:latin typeface="Arial Black" panose="020B0A04020102020204" pitchFamily="34" charset="0"/>
              </a:rPr>
              <a:t>более двух наблюдателей</a:t>
            </a:r>
            <a:r>
              <a:rPr lang="ru-RU" sz="3500" b="1" dirty="0" smtClean="0">
                <a:ln/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</a:rPr>
              <a:t>, которые имеют право </a:t>
            </a:r>
            <a:r>
              <a:rPr lang="ru-RU" sz="3500" b="1" u="sng" dirty="0" smtClean="0">
                <a:ln/>
                <a:solidFill>
                  <a:srgbClr val="C00000"/>
                </a:solidFill>
                <a:latin typeface="Arial Black" panose="020B0A04020102020204" pitchFamily="34" charset="0"/>
              </a:rPr>
              <a:t>поочередно</a:t>
            </a:r>
            <a:r>
              <a:rPr lang="ru-RU" sz="3500" b="1" dirty="0" smtClean="0">
                <a:ln/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</a:rPr>
              <a:t> осуществлять наблюдение в помещении для голосования, при этом одно и то же лицо может быть назначено наблюдателем только в одну комиссию </a:t>
            </a:r>
            <a:endParaRPr lang="ru-RU" sz="3500" b="1" dirty="0">
              <a:ln/>
              <a:solidFill>
                <a:schemeClr val="bg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523569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908720"/>
            <a:ext cx="7776864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00" b="1" dirty="0">
                <a:ln/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</a:rPr>
              <a:t>Для осуществления своих полномочий представители </a:t>
            </a:r>
            <a:r>
              <a:rPr lang="ru-RU" sz="3400" b="1" dirty="0">
                <a:ln/>
                <a:solidFill>
                  <a:srgbClr val="C00000"/>
                </a:solidFill>
                <a:latin typeface="Arial Black" panose="020B0A04020102020204" pitchFamily="34" charset="0"/>
              </a:rPr>
              <a:t>СМИ</a:t>
            </a:r>
            <a:r>
              <a:rPr lang="ru-RU" sz="3400" b="1" dirty="0">
                <a:ln/>
                <a:solidFill>
                  <a:schemeClr val="accent3"/>
                </a:solidFill>
                <a:latin typeface="Arial Black" panose="020B0A04020102020204" pitchFamily="34" charset="0"/>
              </a:rPr>
              <a:t> </a:t>
            </a:r>
            <a:r>
              <a:rPr lang="ru-RU" sz="3400" b="1" dirty="0">
                <a:ln/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</a:rPr>
              <a:t>проходят</a:t>
            </a:r>
            <a:r>
              <a:rPr lang="ru-RU" sz="3400" b="1" dirty="0">
                <a:ln/>
                <a:solidFill>
                  <a:schemeClr val="accent3"/>
                </a:solidFill>
                <a:latin typeface="Arial Black" panose="020B0A04020102020204" pitchFamily="34" charset="0"/>
              </a:rPr>
              <a:t> </a:t>
            </a:r>
            <a:r>
              <a:rPr lang="ru-RU" sz="3400" b="1" dirty="0">
                <a:ln/>
                <a:solidFill>
                  <a:srgbClr val="C00000"/>
                </a:solidFill>
                <a:latin typeface="Arial Black" panose="020B0A04020102020204" pitchFamily="34" charset="0"/>
              </a:rPr>
              <a:t>аккредитацию.</a:t>
            </a:r>
          </a:p>
          <a:p>
            <a:pPr algn="ctr"/>
            <a:r>
              <a:rPr lang="ru-RU" sz="3400" b="1" dirty="0">
                <a:ln/>
                <a:solidFill>
                  <a:schemeClr val="accent3"/>
                </a:solidFill>
                <a:latin typeface="Arial Black" panose="020B0A04020102020204" pitchFamily="34" charset="0"/>
              </a:rPr>
              <a:t>     </a:t>
            </a:r>
            <a:r>
              <a:rPr lang="ru-RU" sz="3400" b="1" dirty="0">
                <a:ln/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</a:rPr>
              <a:t>Заявки на аккредитацию должны быть поданы редакцией СМИ в комиссию не позднее чем </a:t>
            </a:r>
            <a:r>
              <a:rPr lang="ru-RU" sz="3400" b="1" u="sng" dirty="0">
                <a:ln/>
                <a:solidFill>
                  <a:srgbClr val="C00000"/>
                </a:solidFill>
                <a:latin typeface="Arial Black" panose="020B0A04020102020204" pitchFamily="34" charset="0"/>
              </a:rPr>
              <a:t>за три дня до дня </a:t>
            </a:r>
            <a:r>
              <a:rPr lang="ru-RU" sz="3400" b="1" u="sng" dirty="0" smtClean="0">
                <a:ln/>
                <a:solidFill>
                  <a:srgbClr val="C00000"/>
                </a:solidFill>
                <a:latin typeface="Arial Black" panose="020B0A04020102020204" pitchFamily="34" charset="0"/>
              </a:rPr>
              <a:t>голосования</a:t>
            </a:r>
          </a:p>
          <a:p>
            <a:pPr algn="ctr"/>
            <a:r>
              <a:rPr lang="ru-RU" sz="3400" b="1" u="sng" dirty="0" smtClean="0">
                <a:ln/>
                <a:solidFill>
                  <a:srgbClr val="002060"/>
                </a:solidFill>
                <a:latin typeface="Arial Black" panose="020B0A04020102020204" pitchFamily="34" charset="0"/>
              </a:rPr>
              <a:t>УИК до дня голосования </a:t>
            </a:r>
            <a:r>
              <a:rPr lang="ru-RU" sz="3400" b="1" u="sng" dirty="0" err="1" smtClean="0">
                <a:ln/>
                <a:solidFill>
                  <a:srgbClr val="002060"/>
                </a:solidFill>
                <a:latin typeface="Arial Black" panose="020B0A04020102020204" pitchFamily="34" charset="0"/>
              </a:rPr>
              <a:t>получт</a:t>
            </a:r>
            <a:r>
              <a:rPr lang="ru-RU" sz="3400" b="1" u="sng" dirty="0" smtClean="0">
                <a:ln/>
                <a:solidFill>
                  <a:srgbClr val="002060"/>
                </a:solidFill>
                <a:latin typeface="Arial Black" panose="020B0A04020102020204" pitchFamily="34" charset="0"/>
              </a:rPr>
              <a:t> список аккредитованных СМИ</a:t>
            </a:r>
            <a:endParaRPr lang="ru-RU" sz="3400" b="1" dirty="0">
              <a:ln/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88640"/>
            <a:ext cx="1335140" cy="816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38868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88640"/>
            <a:ext cx="1335140" cy="81693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b="49579"/>
          <a:stretch/>
        </p:blipFill>
        <p:spPr>
          <a:xfrm>
            <a:off x="5940152" y="3933056"/>
            <a:ext cx="2952329" cy="28160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323528" y="1124744"/>
            <a:ext cx="856895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Наблюдатели, представители СМИ </a:t>
            </a:r>
            <a:r>
              <a:rPr lang="ru-RU" sz="28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вправе производить </a:t>
            </a:r>
            <a:r>
              <a:rPr lang="ru-RU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помещении для голосования (</a:t>
            </a:r>
            <a:r>
              <a:rPr lang="ru-RU" sz="28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 того места, которое определено председателем участковой комиссии</a:t>
            </a:r>
            <a:r>
              <a:rPr lang="ru-RU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фото- и (или) видеосъемку, предварительно уведомив об этом председателя, заместителя председателя или секретаря участковой комиссии.</a:t>
            </a:r>
          </a:p>
        </p:txBody>
      </p:sp>
    </p:spTree>
    <p:extLst>
      <p:ext uri="{BB962C8B-B14F-4D97-AF65-F5344CB8AC3E}">
        <p14:creationId xmlns:p14="http://schemas.microsoft.com/office/powerpoint/2010/main" val="3931551259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462" y="158228"/>
            <a:ext cx="1402202" cy="85961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55576" y="908720"/>
            <a:ext cx="7848872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/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</a:rPr>
              <a:t>Член </a:t>
            </a:r>
            <a:r>
              <a:rPr lang="ru-RU" sz="2800" b="1" dirty="0">
                <a:solidFill>
                  <a:schemeClr val="bg2">
                    <a:lumMod val="50000"/>
                  </a:schemeClr>
                </a:solidFill>
              </a:rPr>
              <a:t>участковой комиссии немедленно </a:t>
            </a:r>
            <a:r>
              <a:rPr lang="ru-RU" sz="2800" b="1" dirty="0">
                <a:solidFill>
                  <a:srgbClr val="C00000"/>
                </a:solidFill>
              </a:rPr>
              <a:t>отстраняется</a:t>
            </a:r>
            <a:r>
              <a:rPr lang="ru-RU" sz="2800" b="1" dirty="0">
                <a:solidFill>
                  <a:schemeClr val="bg2">
                    <a:lumMod val="50000"/>
                  </a:schemeClr>
                </a:solidFill>
              </a:rPr>
              <a:t> от участия в ее работе, </a:t>
            </a:r>
            <a:r>
              <a:rPr lang="ru-RU" sz="2800" b="1" dirty="0">
                <a:solidFill>
                  <a:srgbClr val="C00000"/>
                </a:solidFill>
              </a:rPr>
              <a:t>а наблюдатель и иные лица удаляются</a:t>
            </a:r>
            <a:r>
              <a:rPr lang="ru-RU" sz="2800" b="1" dirty="0">
                <a:solidFill>
                  <a:schemeClr val="bg2">
                    <a:lumMod val="50000"/>
                  </a:schemeClr>
                </a:solidFill>
              </a:rPr>
              <a:t> из помещения для голосования, если они нарушают избирательное законодательство и факт такого нарушения установлен в </a:t>
            </a:r>
            <a:r>
              <a:rPr lang="ru-RU" sz="2800" b="1" dirty="0">
                <a:solidFill>
                  <a:srgbClr val="C00000"/>
                </a:solidFill>
              </a:rPr>
              <a:t>судебном порядке. </a:t>
            </a:r>
            <a:r>
              <a:rPr lang="ru-RU" sz="2800" b="1" dirty="0">
                <a:solidFill>
                  <a:schemeClr val="bg2">
                    <a:lumMod val="50000"/>
                  </a:schemeClr>
                </a:solidFill>
              </a:rPr>
              <a:t>Исполнение соответствующего судебного решения обеспечивают правоохранительные органы</a:t>
            </a:r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  <a:p>
            <a:pPr indent="450215" algn="ctr"/>
            <a:r>
              <a:rPr lang="ru-RU" sz="2800" b="1" u="sng" dirty="0" smtClean="0">
                <a:solidFill>
                  <a:srgbClr val="C00000"/>
                </a:solidFill>
                <a:effectLst/>
              </a:rPr>
              <a:t>( ЦИК РФ будет принята памятка по данной процедуре). Но удаление крайняя мера и лучше к ней не прибегать.</a:t>
            </a:r>
            <a:endParaRPr lang="ru-RU" sz="2800" b="1" u="sng" dirty="0">
              <a:solidFill>
                <a:srgbClr val="C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63142911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Box 1"/>
          <p:cNvSpPr txBox="1">
            <a:spLocks noChangeArrowheads="1"/>
          </p:cNvSpPr>
          <p:nvPr/>
        </p:nvSpPr>
        <p:spPr bwMode="auto">
          <a:xfrm>
            <a:off x="323528" y="836613"/>
            <a:ext cx="813626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18 </a:t>
            </a:r>
            <a:r>
              <a:rPr lang="ru-RU" sz="4800" b="1" dirty="0">
                <a:solidFill>
                  <a:srgbClr val="FF0000"/>
                </a:solidFill>
                <a:latin typeface="Arial Black" panose="020B0A04020102020204" pitchFamily="34" charset="0"/>
              </a:rPr>
              <a:t>сентября </a:t>
            </a:r>
            <a:r>
              <a:rPr lang="ru-RU" sz="4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2016 </a:t>
            </a:r>
            <a:r>
              <a:rPr lang="ru-RU" sz="4800" b="1" dirty="0">
                <a:solidFill>
                  <a:srgbClr val="FF0000"/>
                </a:solidFill>
                <a:latin typeface="Arial Black" panose="020B0A04020102020204" pitchFamily="34" charset="0"/>
              </a:rPr>
              <a:t>года</a:t>
            </a:r>
          </a:p>
        </p:txBody>
      </p:sp>
      <p:sp>
        <p:nvSpPr>
          <p:cNvPr id="32770" name="TextBox 2"/>
          <p:cNvSpPr txBox="1">
            <a:spLocks noChangeArrowheads="1"/>
          </p:cNvSpPr>
          <p:nvPr/>
        </p:nvSpPr>
        <p:spPr bwMode="auto">
          <a:xfrm>
            <a:off x="467544" y="1484784"/>
            <a:ext cx="8063681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6000" b="1" dirty="0">
                <a:ln/>
                <a:solidFill>
                  <a:schemeClr val="accent3"/>
                </a:solidFill>
                <a:latin typeface="Arial Black" panose="020B0A04020102020204" pitchFamily="34" charset="0"/>
              </a:rPr>
              <a:t>День </a:t>
            </a:r>
            <a:r>
              <a:rPr lang="ru-RU" sz="6000" b="1" dirty="0" smtClean="0">
                <a:ln/>
                <a:solidFill>
                  <a:schemeClr val="accent3"/>
                </a:solidFill>
                <a:latin typeface="Arial Black" panose="020B0A04020102020204" pitchFamily="34" charset="0"/>
              </a:rPr>
              <a:t>голосования</a:t>
            </a:r>
          </a:p>
          <a:p>
            <a:pPr algn="ctr"/>
            <a:r>
              <a:rPr lang="ru-RU" sz="5400" b="1" dirty="0">
                <a:ln/>
                <a:solidFill>
                  <a:srgbClr val="C00000"/>
                </a:solidFill>
                <a:latin typeface="Arial Black" panose="020B0A04020102020204" pitchFamily="34" charset="0"/>
              </a:rPr>
              <a:t>г</a:t>
            </a:r>
            <a:r>
              <a:rPr lang="ru-RU" sz="5400" b="1" dirty="0" smtClean="0">
                <a:ln/>
                <a:solidFill>
                  <a:srgbClr val="C00000"/>
                </a:solidFill>
                <a:latin typeface="Arial Black" panose="020B0A04020102020204" pitchFamily="34" charset="0"/>
              </a:rPr>
              <a:t>олосование начинается в 8.00</a:t>
            </a:r>
            <a:endParaRPr lang="ru-RU" sz="5400" b="1" dirty="0">
              <a:ln/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49033"/>
            <a:ext cx="1518036" cy="792549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9512" y="260648"/>
            <a:ext cx="1518036" cy="79254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55576" y="836712"/>
            <a:ext cx="7200800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До наступления времени </a:t>
            </a:r>
            <a:r>
              <a:rPr lang="ru-RU" sz="32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голосования неиспользованные 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открепительные удостоверения </a:t>
            </a:r>
            <a:r>
              <a:rPr lang="ru-RU" sz="32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погашаются.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Сведения о погашении неиспользованных открепительных удостоверениях с указанием их числа и номеров вносятся в соответствующий акт.</a:t>
            </a:r>
            <a:endParaRPr lang="ru-RU" sz="32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9800715"/>
      </p:ext>
    </p:extLst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439157"/>
            <a:ext cx="4824536" cy="3216357"/>
          </a:xfrm>
          <a:prstGeom prst="rect">
            <a:avLst/>
          </a:prstGeom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0270" y="260648"/>
            <a:ext cx="4175954" cy="2783970"/>
          </a:xfrm>
          <a:prstGeom prst="rect">
            <a:avLst/>
          </a:prstGeom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7425" y="3789040"/>
            <a:ext cx="3815408" cy="2543605"/>
          </a:xfrm>
          <a:prstGeom prst="rect">
            <a:avLst/>
          </a:prstGeom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802" y="692696"/>
            <a:ext cx="4031940" cy="2687960"/>
          </a:xfrm>
          <a:prstGeom prst="rect">
            <a:avLst/>
          </a:prstGeom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504" y="94864"/>
            <a:ext cx="1518036" cy="792549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260648"/>
            <a:ext cx="1518036" cy="79254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150" y="1196752"/>
            <a:ext cx="4192860" cy="3144645"/>
          </a:xfrm>
          <a:prstGeom prst="rect">
            <a:avLst/>
          </a:prstGeom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645024"/>
            <a:ext cx="3672408" cy="2930113"/>
          </a:xfrm>
          <a:prstGeom prst="rect">
            <a:avLst/>
          </a:prstGeom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5" name="TextBox 4"/>
          <p:cNvSpPr txBox="1"/>
          <p:nvPr/>
        </p:nvSpPr>
        <p:spPr>
          <a:xfrm>
            <a:off x="4607010" y="1196752"/>
            <a:ext cx="4429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ПЕРЕДАЧА ДАННЫХ</a:t>
            </a:r>
            <a:endParaRPr lang="ru-RU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6838" y="5445224"/>
            <a:ext cx="2131305" cy="112174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7776864" cy="5760640"/>
          </a:xfrm>
        </p:spPr>
        <p:txBody>
          <a:bodyPr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/>
                <a:solidFill>
                  <a:srgbClr val="FF0000"/>
                </a:solidFill>
              </a:rPr>
              <a:t>голосование </a:t>
            </a:r>
            <a:r>
              <a:rPr lang="ru-RU" sz="4000" b="1" dirty="0">
                <a:ln/>
                <a:solidFill>
                  <a:srgbClr val="FF0000"/>
                </a:solidFill>
              </a:rPr>
              <a:t>избирателей вне помещения для голосования</a:t>
            </a:r>
            <a:r>
              <a:rPr lang="ru-RU" sz="4000" b="1" dirty="0">
                <a:ln/>
                <a:solidFill>
                  <a:srgbClr val="C00000"/>
                </a:solidFill>
              </a:rPr>
              <a:t/>
            </a:r>
            <a:br>
              <a:rPr lang="ru-RU" sz="4000" b="1" dirty="0">
                <a:ln/>
                <a:solidFill>
                  <a:srgbClr val="C00000"/>
                </a:solidFill>
              </a:rPr>
            </a:br>
            <a:endParaRPr lang="ru-RU" sz="4000" b="1" dirty="0">
              <a:ln/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095556"/>
      </p:ext>
    </p:extLst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51520" y="913806"/>
            <a:ext cx="8712968" cy="5755554"/>
          </a:xfrm>
        </p:spPr>
        <p:txBody>
          <a:bodyPr>
            <a:normAutofit fontScale="25000" lnSpcReduction="20000"/>
          </a:bodyPr>
          <a:lstStyle/>
          <a:p>
            <a:pPr algn="r"/>
            <a:endParaRPr lang="ru-RU" sz="4800" dirty="0" smtClean="0"/>
          </a:p>
          <a:p>
            <a:pPr marL="0" indent="0" algn="r">
              <a:buNone/>
            </a:pPr>
            <a:r>
              <a:rPr lang="ru-RU" sz="4800" dirty="0"/>
              <a:t>	</a:t>
            </a:r>
            <a:r>
              <a:rPr lang="ru-RU" sz="5600" b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В участковую избирательную комиссию избирательного участка № ___</a:t>
            </a:r>
          </a:p>
          <a:p>
            <a:pPr marL="0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600" b="1" dirty="0" smtClean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от </a:t>
            </a:r>
            <a:r>
              <a:rPr lang="ru-RU" sz="5600" b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_________________________________,  </a:t>
            </a:r>
          </a:p>
          <a:p>
            <a:pPr marL="0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600" b="1" dirty="0" smtClean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фамилия</a:t>
            </a:r>
            <a:r>
              <a:rPr lang="ru-RU" sz="5600" b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, имя, отчество</a:t>
            </a:r>
          </a:p>
          <a:p>
            <a:pPr marL="0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600" b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______________________ года </a:t>
            </a:r>
            <a:r>
              <a:rPr lang="ru-RU" sz="5600" b="1" dirty="0" smtClean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рождения,</a:t>
            </a:r>
          </a:p>
          <a:p>
            <a:pPr marL="0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600" b="1" dirty="0" smtClean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паспорт </a:t>
            </a:r>
            <a:r>
              <a:rPr lang="ru-RU" sz="5600" b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____________________________</a:t>
            </a:r>
          </a:p>
          <a:p>
            <a:pPr marL="0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600" b="1" dirty="0" smtClean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серия</a:t>
            </a:r>
            <a:r>
              <a:rPr lang="ru-RU" sz="5600" b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, номер</a:t>
            </a:r>
          </a:p>
          <a:p>
            <a:pPr lvl="8" algn="r">
              <a:spcBef>
                <a:spcPts val="0"/>
              </a:spcBef>
              <a:spcAft>
                <a:spcPts val="0"/>
              </a:spcAft>
            </a:pPr>
            <a:r>
              <a:rPr lang="ru-RU" sz="5600" b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проживающего (ей) по адресу: _________ </a:t>
            </a:r>
          </a:p>
          <a:p>
            <a:pPr algn="r">
              <a:spcBef>
                <a:spcPts val="0"/>
              </a:spcBef>
              <a:spcAft>
                <a:spcPts val="0"/>
              </a:spcAft>
            </a:pPr>
            <a:r>
              <a:rPr lang="ru-RU" sz="5600" b="1" dirty="0" smtClean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____________________________________</a:t>
            </a:r>
            <a:endParaRPr lang="ru-RU" sz="5600" b="1" dirty="0">
              <a:solidFill>
                <a:schemeClr val="bg2">
                  <a:lumMod val="50000"/>
                </a:schemeClr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  <a:p>
            <a:pPr marL="0" indent="0" algn="ctr">
              <a:buNone/>
            </a:pPr>
            <a:r>
              <a:rPr lang="ru-RU" sz="5600" b="1" dirty="0" smtClean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ЗАЯВЛЕНИЕ</a:t>
            </a:r>
            <a:endParaRPr lang="ru-RU" sz="5600" b="1" dirty="0">
              <a:solidFill>
                <a:schemeClr val="bg2">
                  <a:lumMod val="50000"/>
                </a:schemeClr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600" b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В связи с тем, что я не могу прибыть в помещение для голосования по причине </a:t>
            </a:r>
            <a:endParaRPr lang="ru-RU" sz="5600" b="1" dirty="0" smtClean="0">
              <a:solidFill>
                <a:schemeClr val="bg2">
                  <a:lumMod val="50000"/>
                </a:schemeClr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5600" b="1" dirty="0">
              <a:solidFill>
                <a:schemeClr val="bg2">
                  <a:lumMod val="50000"/>
                </a:schemeClr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600" b="1" dirty="0" smtClean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____________________________________, </a:t>
            </a:r>
            <a:r>
              <a:rPr lang="ru-RU" sz="5600" b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прошу </a:t>
            </a:r>
            <a:r>
              <a:rPr lang="ru-RU" sz="5600" b="1" dirty="0" smtClean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предоставить </a:t>
            </a:r>
            <a:r>
              <a:rPr lang="ru-RU" sz="5600" b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мне </a:t>
            </a:r>
            <a:r>
              <a:rPr lang="ru-RU" sz="5600" b="1" dirty="0" smtClean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возможность              проголосовать </a:t>
            </a:r>
            <a:r>
              <a:rPr lang="ru-RU" sz="5600" b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вне помещения для голосования</a:t>
            </a:r>
            <a:r>
              <a:rPr lang="ru-RU" sz="5600" b="1" dirty="0" smtClean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.</a:t>
            </a:r>
            <a:r>
              <a:rPr lang="ru-RU" sz="5600" b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				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5600" b="1" dirty="0" smtClean="0">
              <a:solidFill>
                <a:schemeClr val="bg2">
                  <a:lumMod val="50000"/>
                </a:schemeClr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600" b="1" dirty="0" smtClean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дата</a:t>
            </a:r>
            <a:r>
              <a:rPr lang="ru-RU" sz="5600" b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		время		подпись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5600" b="1" dirty="0">
              <a:solidFill>
                <a:schemeClr val="bg2">
                  <a:lumMod val="50000"/>
                </a:schemeClr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5600" b="1" dirty="0" smtClean="0">
              <a:solidFill>
                <a:schemeClr val="bg2">
                  <a:lumMod val="50000"/>
                </a:schemeClr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600" b="1" dirty="0" smtClean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Избирательный </a:t>
            </a:r>
            <a:r>
              <a:rPr lang="ru-RU" sz="5600" b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бюллетень для голосования на выборах </a:t>
            </a:r>
            <a:r>
              <a:rPr lang="ru-RU" sz="5600" b="1" dirty="0" smtClean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Президента Республики Татарстан </a:t>
            </a:r>
            <a:r>
              <a:rPr lang="ru-RU" sz="5600" b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получил (а):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600" b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				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600" b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дата		время		подпись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ru-RU" sz="5600" b="1" dirty="0">
              <a:solidFill>
                <a:schemeClr val="bg2">
                  <a:lumMod val="50000"/>
                </a:schemeClr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600" b="1" dirty="0" smtClean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Избирательный бюллетень для голосования на выборах депутатов Казанской городской Думы получил (а):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5600" b="1" dirty="0" smtClean="0">
              <a:solidFill>
                <a:schemeClr val="bg2">
                  <a:lumMod val="50000"/>
                </a:schemeClr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600" b="1" dirty="0" smtClean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Избирательный </a:t>
            </a:r>
            <a:r>
              <a:rPr lang="ru-RU" sz="5600" b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бюллетень выдан следующими членами участковой избирательной комиссии: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600" b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						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600" b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инициалы, фамилия		подпись		инициалы, фамилия		подпись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lang="ru-RU" sz="5600" b="1" dirty="0">
              <a:solidFill>
                <a:schemeClr val="bg2">
                  <a:lumMod val="50000"/>
                </a:schemeClr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endParaRPr lang="ru-RU" sz="5600" b="1" dirty="0">
              <a:solidFill>
                <a:schemeClr val="bg2">
                  <a:lumMod val="50000"/>
                </a:schemeClr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600" b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Переносной ящик для голосования № ____.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endParaRPr lang="ru-RU" sz="5600" b="1" dirty="0">
              <a:solidFill>
                <a:schemeClr val="bg2">
                  <a:lumMod val="50000"/>
                </a:schemeClr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lang="ru-RU" sz="5600" b="1" dirty="0">
              <a:solidFill>
                <a:schemeClr val="bg2">
                  <a:lumMod val="50000"/>
                </a:schemeClr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600" b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Примечание. На заявлении также делается отметка о </a:t>
            </a:r>
            <a:r>
              <a:rPr lang="ru-RU" sz="5600" b="1" dirty="0" smtClean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получении </a:t>
            </a:r>
            <a:r>
              <a:rPr lang="ru-RU" sz="5600" b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избирательного бюллетеня взамен испорченного.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lang="ru-RU" sz="5600" b="1" dirty="0">
              <a:solidFill>
                <a:schemeClr val="bg2">
                  <a:lumMod val="50000"/>
                </a:schemeClr>
              </a:solidFill>
              <a:cs typeface="Aharoni" panose="02010803020104030203" pitchFamily="2" charset="-79"/>
            </a:endParaRPr>
          </a:p>
          <a:p>
            <a:pPr>
              <a:spcBef>
                <a:spcPts val="0"/>
              </a:spcBef>
            </a:pPr>
            <a:endParaRPr lang="ru-RU" dirty="0">
              <a:solidFill>
                <a:schemeClr val="bg2">
                  <a:lumMod val="50000"/>
                </a:schemeClr>
              </a:solidFill>
            </a:endParaRPr>
          </a:p>
          <a:p>
            <a:endParaRPr lang="ru-RU" dirty="0">
              <a:solidFill>
                <a:schemeClr val="bg2">
                  <a:lumMod val="50000"/>
                </a:schemeClr>
              </a:solidFill>
            </a:endParaRPr>
          </a:p>
          <a:p>
            <a:endParaRPr lang="ru-RU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ru-RU" dirty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  <a:p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21257"/>
            <a:ext cx="1505843" cy="79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0665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4"/>
          <p:cNvSpPr>
            <a:spLocks noGrp="1" noChangeArrowheads="1"/>
          </p:cNvSpPr>
          <p:nvPr>
            <p:ph idx="1"/>
          </p:nvPr>
        </p:nvSpPr>
        <p:spPr>
          <a:xfrm>
            <a:off x="0" y="620688"/>
            <a:ext cx="4619625" cy="2879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ru-RU" dirty="0" smtClean="0"/>
              <a:t>	</a:t>
            </a:r>
            <a:r>
              <a:rPr lang="ru-RU" b="1" dirty="0" smtClean="0">
                <a:latin typeface="Arial Black" panose="020B0A04020102020204" pitchFamily="34" charset="0"/>
              </a:rPr>
              <a:t>Особое внимание</a:t>
            </a:r>
            <a:r>
              <a:rPr lang="ru-RU" dirty="0" smtClean="0">
                <a:latin typeface="Arial Black" panose="020B0A04020102020204" pitchFamily="34" charset="0"/>
              </a:rPr>
              <a:t> следует обратить на информирование избирателей </a:t>
            </a:r>
            <a:r>
              <a:rPr lang="ru-RU" b="1" dirty="0" smtClean="0">
                <a:latin typeface="Arial Black" panose="020B0A04020102020204" pitchFamily="34" charset="0"/>
              </a:rPr>
              <a:t>пожилого возраста</a:t>
            </a:r>
            <a:endParaRPr lang="ru-RU" dirty="0" smtClean="0">
              <a:latin typeface="Arial Black" panose="020B0A04020102020204" pitchFamily="34" charset="0"/>
            </a:endParaRPr>
          </a:p>
        </p:txBody>
      </p:sp>
      <p:pic>
        <p:nvPicPr>
          <p:cNvPr id="46085" name="Picture 5" descr="пожилы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260350"/>
            <a:ext cx="4143375" cy="2924175"/>
          </a:xfrm>
          <a:prstGeom prst="rect">
            <a:avLst/>
          </a:prstGeom>
          <a:noFill/>
          <a:effectLst>
            <a:glow rad="635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6" name="Picture 6" descr="инвалид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943" y="3500438"/>
            <a:ext cx="4010025" cy="3025775"/>
          </a:xfrm>
          <a:prstGeom prst="rect">
            <a:avLst/>
          </a:prstGeom>
          <a:noFill/>
          <a:effectLst>
            <a:glow rad="635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087" name="Rectangle 7"/>
          <p:cNvSpPr>
            <a:spLocks noChangeArrowheads="1"/>
          </p:cNvSpPr>
          <p:nvPr/>
        </p:nvSpPr>
        <p:spPr bwMode="auto">
          <a:xfrm>
            <a:off x="4283968" y="3644900"/>
            <a:ext cx="4752527" cy="2431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Arial Black" panose="020B0A04020102020204" pitchFamily="34" charset="0"/>
              </a:rPr>
              <a:t>и лиц с ограниченными возможностями здоровья</a:t>
            </a:r>
            <a:r>
              <a:rPr lang="ru-RU" sz="2400" dirty="0">
                <a:latin typeface="Arial Black" panose="020B0A04020102020204" pitchFamily="34" charset="0"/>
              </a:rPr>
              <a:t> о возможности организации голосования </a:t>
            </a:r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вне помещения для голосования.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388" y="260350"/>
            <a:ext cx="1743607" cy="981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549178"/>
      </p:ext>
    </p:extLst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82" y="177485"/>
            <a:ext cx="1505843" cy="79254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75850"/>
            <a:ext cx="8304931" cy="1788368"/>
          </a:xfrm>
        </p:spPr>
        <p:txBody>
          <a:bodyPr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1400" b="1" dirty="0">
                <a:ln/>
                <a:solidFill>
                  <a:srgbClr val="C00000"/>
                </a:solidFill>
              </a:rPr>
              <a:t>Выборы </a:t>
            </a:r>
            <a:r>
              <a:rPr lang="ru-RU" sz="1400" b="1" dirty="0" smtClean="0">
                <a:ln/>
                <a:solidFill>
                  <a:srgbClr val="C00000"/>
                </a:solidFill>
              </a:rPr>
              <a:t>депутатов Государственной Думы РФ</a:t>
            </a:r>
            <a:r>
              <a:rPr lang="ru-RU" sz="1400" b="1" dirty="0">
                <a:ln/>
                <a:solidFill>
                  <a:srgbClr val="C00000"/>
                </a:solidFill>
              </a:rPr>
              <a:t/>
            </a:r>
            <a:br>
              <a:rPr lang="ru-RU" sz="1400" b="1" dirty="0">
                <a:ln/>
                <a:solidFill>
                  <a:srgbClr val="C00000"/>
                </a:solidFill>
              </a:rPr>
            </a:br>
            <a:r>
              <a:rPr lang="ru-RU" sz="1400" b="1" dirty="0">
                <a:ln/>
                <a:solidFill>
                  <a:srgbClr val="C00000"/>
                </a:solidFill>
              </a:rPr>
              <a:t>Участковая избирательная комиссия избирательного участка №______</a:t>
            </a:r>
            <a:br>
              <a:rPr lang="ru-RU" sz="1400" b="1" dirty="0">
                <a:ln/>
                <a:solidFill>
                  <a:srgbClr val="C00000"/>
                </a:solidFill>
              </a:rPr>
            </a:br>
            <a:r>
              <a:rPr lang="ru-RU" sz="1400" b="1" dirty="0">
                <a:ln/>
                <a:solidFill>
                  <a:srgbClr val="C00000"/>
                </a:solidFill>
              </a:rPr>
              <a:t>________________________________________________________________________</a:t>
            </a:r>
            <a:br>
              <a:rPr lang="ru-RU" sz="1400" b="1" dirty="0">
                <a:ln/>
                <a:solidFill>
                  <a:srgbClr val="C00000"/>
                </a:solidFill>
              </a:rPr>
            </a:br>
            <a:r>
              <a:rPr lang="ru-RU" sz="1400" b="1" dirty="0">
                <a:ln/>
                <a:solidFill>
                  <a:srgbClr val="C00000"/>
                </a:solidFill>
              </a:rPr>
              <a:t>почтовый адрес, </a:t>
            </a:r>
            <a:r>
              <a:rPr lang="ru-RU" sz="1400" b="1" dirty="0" smtClean="0">
                <a:ln/>
                <a:solidFill>
                  <a:srgbClr val="C00000"/>
                </a:solidFill>
              </a:rPr>
              <a:t>телефон</a:t>
            </a:r>
            <a:r>
              <a:rPr lang="ru-RU" sz="1400" b="1" dirty="0">
                <a:ln/>
                <a:solidFill>
                  <a:srgbClr val="C00000"/>
                </a:solidFill>
              </a:rPr>
              <a:t/>
            </a:r>
            <a:br>
              <a:rPr lang="ru-RU" sz="1400" b="1" dirty="0">
                <a:ln/>
                <a:solidFill>
                  <a:srgbClr val="C00000"/>
                </a:solidFill>
              </a:rPr>
            </a:br>
            <a:r>
              <a:rPr lang="ru-RU" sz="1400" b="1" dirty="0">
                <a:ln/>
                <a:solidFill>
                  <a:srgbClr val="C00000"/>
                </a:solidFill>
              </a:rPr>
              <a:t>РЕЕСТР</a:t>
            </a:r>
            <a:br>
              <a:rPr lang="ru-RU" sz="1400" b="1" dirty="0">
                <a:ln/>
                <a:solidFill>
                  <a:srgbClr val="C00000"/>
                </a:solidFill>
              </a:rPr>
            </a:br>
            <a:r>
              <a:rPr lang="ru-RU" sz="1400" b="1" dirty="0">
                <a:ln/>
                <a:solidFill>
                  <a:srgbClr val="C00000"/>
                </a:solidFill>
              </a:rPr>
              <a:t>заявлений избирателей о предоставлении им возможности проголосовать вне помещения для голосования</a:t>
            </a:r>
            <a:r>
              <a:rPr lang="ru-RU" sz="1400" b="1" dirty="0">
                <a:ln/>
                <a:solidFill>
                  <a:schemeClr val="accent3"/>
                </a:solidFill>
              </a:rPr>
              <a:t/>
            </a:r>
            <a:br>
              <a:rPr lang="ru-RU" sz="1400" b="1" dirty="0">
                <a:ln/>
                <a:solidFill>
                  <a:schemeClr val="accent3"/>
                </a:solidFill>
              </a:rPr>
            </a:br>
            <a:endParaRPr lang="ru-RU" sz="1400" b="1" dirty="0">
              <a:ln/>
              <a:solidFill>
                <a:schemeClr val="accent3"/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9782" y="1805608"/>
            <a:ext cx="8984435" cy="5052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5555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62" y="188409"/>
            <a:ext cx="1505843" cy="86432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-171400"/>
            <a:ext cx="8424936" cy="1512168"/>
          </a:xfrm>
        </p:spPr>
        <p:txBody>
          <a:bodyPr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/>
                <a:solidFill>
                  <a:srgbClr val="FF00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Время приема обращения в день голосования</a:t>
            </a:r>
            <a:endParaRPr lang="ru-RU" sz="2800" b="1" dirty="0">
              <a:ln/>
              <a:solidFill>
                <a:srgbClr val="FF0000"/>
              </a:solidFill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777750"/>
            <a:ext cx="5364596" cy="47989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sp>
        <p:nvSpPr>
          <p:cNvPr id="8" name="Стрелка вправо 7"/>
          <p:cNvSpPr/>
          <p:nvPr/>
        </p:nvSpPr>
        <p:spPr>
          <a:xfrm rot="19553531">
            <a:off x="4463342" y="3208194"/>
            <a:ext cx="2415459" cy="319244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60562" y="2121432"/>
            <a:ext cx="15558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14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660232" y="2121432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14:00</a:t>
            </a:r>
            <a:endParaRPr lang="ru-RU" sz="36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093590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227835"/>
            <a:ext cx="1505843" cy="79254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5" y="227835"/>
            <a:ext cx="8496943" cy="1040925"/>
          </a:xfrm>
        </p:spPr>
        <p:txBody>
          <a:bodyPr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/>
                <a:solidFill>
                  <a:srgbClr val="FF0000"/>
                </a:solidFill>
                <a:latin typeface="Arial Black" panose="020B0A04020102020204" pitchFamily="34" charset="0"/>
              </a:rPr>
              <a:t>Осмотр и опечатывание</a:t>
            </a:r>
            <a:endParaRPr lang="ru-RU" sz="2800" b="1" dirty="0">
              <a:ln/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68993" y="1412776"/>
            <a:ext cx="7406013" cy="51086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7685395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43995"/>
            <a:ext cx="1505843" cy="79254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5" y="44624"/>
            <a:ext cx="7596335" cy="1860376"/>
          </a:xfrm>
        </p:spPr>
        <p:txBody>
          <a:bodyPr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/>
                <a:solidFill>
                  <a:srgbClr val="FF0000"/>
                </a:solidFill>
                <a:latin typeface="Arial Black" panose="020B0A04020102020204" pitchFamily="34" charset="0"/>
              </a:rPr>
              <a:t>Объявление о предстоящем выезде для голосования </a:t>
            </a:r>
            <a:br>
              <a:rPr lang="ru-RU" sz="2800" b="1" dirty="0" smtClean="0">
                <a:ln/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sz="2800" b="1" dirty="0" smtClean="0">
                <a:ln/>
                <a:solidFill>
                  <a:srgbClr val="FF0000"/>
                </a:solidFill>
                <a:latin typeface="Arial Black" panose="020B0A04020102020204" pitchFamily="34" charset="0"/>
              </a:rPr>
              <a:t>вне помещения</a:t>
            </a:r>
            <a:endParaRPr lang="ru-RU" sz="2800" b="1" dirty="0">
              <a:ln/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33400" y="533400"/>
            <a:ext cx="8287072" cy="376767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u="sng" dirty="0" smtClean="0"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</a:rPr>
              <a:t>ЗА 30 МИНУТ ДО ВЫЕЗДА</a:t>
            </a:r>
            <a:endParaRPr lang="ru-RU" sz="3600" u="sng" dirty="0">
              <a:solidFill>
                <a:schemeClr val="bg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5" y="2708920"/>
            <a:ext cx="3240360" cy="39033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50227690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836712"/>
            <a:ext cx="4715395" cy="31868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91159"/>
            <a:ext cx="1511939" cy="91561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4561" y="3933056"/>
            <a:ext cx="4350437" cy="28277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9423" y="1121802"/>
            <a:ext cx="3349061" cy="20834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51480025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16632"/>
            <a:ext cx="8208912" cy="1008112"/>
          </a:xfrm>
        </p:spPr>
        <p:txBody>
          <a:bodyPr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/>
                <a:solidFill>
                  <a:srgbClr val="FF0000"/>
                </a:solidFill>
                <a:latin typeface="Arial Black" panose="020B0A04020102020204" pitchFamily="34" charset="0"/>
              </a:rPr>
              <a:t>Реестр регистрации заявлений</a:t>
            </a:r>
            <a:endParaRPr lang="ru-RU" sz="2800" b="1" dirty="0">
              <a:ln/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1451" y="1196752"/>
            <a:ext cx="7340949" cy="46805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188640"/>
            <a:ext cx="1511939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69363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87677"/>
            <a:ext cx="1511939" cy="79254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3" y="116632"/>
            <a:ext cx="8244408" cy="1284583"/>
          </a:xfrm>
        </p:spPr>
        <p:txBody>
          <a:bodyPr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/>
                <a:solidFill>
                  <a:srgbClr val="FF0000"/>
                </a:solidFill>
                <a:latin typeface="Arial Black" panose="020B0A04020102020204" pitchFamily="34" charset="0"/>
              </a:rPr>
              <a:t>Соблюдение тайны голосования</a:t>
            </a:r>
            <a:endParaRPr lang="ru-RU" sz="2800" b="1" dirty="0">
              <a:ln/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556792"/>
            <a:ext cx="6624736" cy="46085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533400" y="533400"/>
            <a:ext cx="6630888" cy="3759696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385347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23763" y="2407306"/>
            <a:ext cx="5582821" cy="41769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718851"/>
            <a:ext cx="2604306" cy="26432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316389"/>
            <a:ext cx="1511939" cy="79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96117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7" y="227835"/>
            <a:ext cx="7920879" cy="1256949"/>
          </a:xfrm>
        </p:spPr>
        <p:txBody>
          <a:bodyPr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/>
                <a:solidFill>
                  <a:srgbClr val="FF0000"/>
                </a:solidFill>
                <a:latin typeface="Arial Black" panose="020B0A04020102020204" pitchFamily="34" charset="0"/>
              </a:rPr>
              <a:t>Хранение переносного ящика после голосования вне помещения</a:t>
            </a:r>
            <a:endParaRPr lang="ru-RU" sz="2800" b="1" dirty="0">
              <a:ln/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4048" y="2420888"/>
            <a:ext cx="3855150" cy="41210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227835"/>
            <a:ext cx="1511939" cy="8249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04" y="1700808"/>
            <a:ext cx="5007899" cy="71413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2143143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68777"/>
            <a:ext cx="1411585" cy="73994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9" y="0"/>
            <a:ext cx="7632847" cy="1196752"/>
          </a:xfrm>
        </p:spPr>
        <p:txBody>
          <a:bodyPr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/>
                <a:solidFill>
                  <a:srgbClr val="FF0000"/>
                </a:solidFill>
                <a:latin typeface="Arial Black" panose="020B0A04020102020204" pitchFamily="34" charset="0"/>
              </a:rPr>
              <a:t>Вскрытие и подсчет голосов в переносных ящиках</a:t>
            </a:r>
            <a:endParaRPr lang="ru-RU" sz="2800" b="1" dirty="0">
              <a:ln/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1077498"/>
            <a:ext cx="3795288" cy="28464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2996952"/>
            <a:ext cx="5409689" cy="35935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80242286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468313" y="4365625"/>
            <a:ext cx="8064500" cy="2492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600" dirty="0">
                <a:solidFill>
                  <a:srgbClr val="FF0000"/>
                </a:solidFill>
                <a:latin typeface="Arial Black" panose="020B0A04020102020204" pitchFamily="34" charset="0"/>
              </a:rPr>
              <a:t>Для избирателей с ограниченными возможностями по зрению изготавливаются </a:t>
            </a:r>
            <a:r>
              <a:rPr lang="ru-RU" sz="2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памятки,  </a:t>
            </a:r>
            <a:r>
              <a:rPr lang="ru-RU" sz="2600" dirty="0">
                <a:solidFill>
                  <a:srgbClr val="FF0000"/>
                </a:solidFill>
                <a:latin typeface="Arial Black" panose="020B0A04020102020204" pitchFamily="34" charset="0"/>
              </a:rPr>
              <a:t>выполненные  крупным  шрифтом или с применением рельефно-точечного шрифта Брайля.</a:t>
            </a:r>
          </a:p>
        </p:txBody>
      </p:sp>
      <p:pic>
        <p:nvPicPr>
          <p:cNvPr id="24581" name="Picture 5" descr="брай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225" y="311150"/>
            <a:ext cx="5400675" cy="4054475"/>
          </a:xfrm>
          <a:prstGeom prst="rect">
            <a:avLst/>
          </a:prstGeom>
          <a:noFill/>
          <a:effectLst>
            <a:glow rad="635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88640"/>
            <a:ext cx="1546793" cy="870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45274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16632"/>
            <a:ext cx="1511939" cy="79254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3" y="116632"/>
            <a:ext cx="7560839" cy="1080120"/>
          </a:xfrm>
        </p:spPr>
        <p:txBody>
          <a:bodyPr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/>
                <a:solidFill>
                  <a:srgbClr val="FF0000"/>
                </a:solidFill>
                <a:latin typeface="Arial Black" panose="020B0A04020102020204" pitchFamily="34" charset="0"/>
              </a:rPr>
              <a:t>Внесение данных в протокол</a:t>
            </a:r>
            <a:endParaRPr lang="ru-RU" sz="2800" b="1" dirty="0">
              <a:ln/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484784"/>
            <a:ext cx="6586053" cy="43907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0870493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23850" y="981075"/>
            <a:ext cx="8569325" cy="446563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56443" y="1413669"/>
            <a:ext cx="7704138" cy="360045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14338" y="0"/>
            <a:ext cx="8497887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/>
                <a:solidFill>
                  <a:srgbClr val="FF0000"/>
                </a:solidFill>
                <a:latin typeface="+mn-lt"/>
                <a:cs typeface="+mn-cs"/>
              </a:rPr>
              <a:t>ВРЕМЯ НА ЧАСАХ</a:t>
            </a:r>
          </a:p>
        </p:txBody>
      </p:sp>
      <p:sp>
        <p:nvSpPr>
          <p:cNvPr id="41988" name="TextBox 5"/>
          <p:cNvSpPr txBox="1">
            <a:spLocks noChangeArrowheads="1"/>
          </p:cNvSpPr>
          <p:nvPr/>
        </p:nvSpPr>
        <p:spPr bwMode="auto">
          <a:xfrm>
            <a:off x="1270001" y="2150452"/>
            <a:ext cx="2881313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0000" dirty="0">
                <a:solidFill>
                  <a:srgbClr val="0909FF"/>
                </a:solidFill>
                <a:latin typeface="Arial Black" panose="020B0A04020102020204" pitchFamily="34" charset="0"/>
              </a:rPr>
              <a:t>20</a:t>
            </a:r>
          </a:p>
        </p:txBody>
      </p:sp>
      <p:sp>
        <p:nvSpPr>
          <p:cNvPr id="41989" name="TextBox 6"/>
          <p:cNvSpPr txBox="1">
            <a:spLocks noChangeArrowheads="1"/>
          </p:cNvSpPr>
          <p:nvPr/>
        </p:nvSpPr>
        <p:spPr bwMode="auto">
          <a:xfrm>
            <a:off x="4427984" y="2206198"/>
            <a:ext cx="2879725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0000" dirty="0">
                <a:solidFill>
                  <a:srgbClr val="0909FF"/>
                </a:solidFill>
                <a:latin typeface="Arial Black" panose="020B0A04020102020204" pitchFamily="34" charset="0"/>
              </a:rPr>
              <a:t>00</a:t>
            </a:r>
          </a:p>
        </p:txBody>
      </p:sp>
      <p:sp>
        <p:nvSpPr>
          <p:cNvPr id="41990" name="TextBox 7"/>
          <p:cNvSpPr txBox="1">
            <a:spLocks noChangeArrowheads="1"/>
          </p:cNvSpPr>
          <p:nvPr/>
        </p:nvSpPr>
        <p:spPr bwMode="auto">
          <a:xfrm>
            <a:off x="2926954" y="1694260"/>
            <a:ext cx="287972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5000" dirty="0">
                <a:solidFill>
                  <a:srgbClr val="0909FF"/>
                </a:solidFill>
                <a:latin typeface="Calibri" pitchFamily="34" charset="0"/>
              </a:rPr>
              <a:t>:</a:t>
            </a:r>
          </a:p>
        </p:txBody>
      </p:sp>
      <p:sp>
        <p:nvSpPr>
          <p:cNvPr id="41991" name="TextBox 8"/>
          <p:cNvSpPr txBox="1">
            <a:spLocks noChangeArrowheads="1"/>
          </p:cNvSpPr>
          <p:nvPr/>
        </p:nvSpPr>
        <p:spPr bwMode="auto">
          <a:xfrm>
            <a:off x="323850" y="5516563"/>
            <a:ext cx="84978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/>
                <a:solidFill>
                  <a:srgbClr val="C00000"/>
                </a:solidFill>
                <a:latin typeface="Calibri" pitchFamily="34" charset="0"/>
              </a:rPr>
              <a:t>Окончание времени голосования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18" y="153898"/>
            <a:ext cx="1518036" cy="792549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/>
          </p:cNvSpPr>
          <p:nvPr>
            <p:ph type="title"/>
          </p:nvPr>
        </p:nvSpPr>
        <p:spPr>
          <a:xfrm>
            <a:off x="1691680" y="307003"/>
            <a:ext cx="6552729" cy="15240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Размещение </a:t>
            </a:r>
            <a:r>
              <a:rPr lang="ru-RU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агитационных </a:t>
            </a:r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Материалов</a:t>
            </a:r>
          </a:p>
        </p:txBody>
      </p:sp>
      <p:sp>
        <p:nvSpPr>
          <p:cNvPr id="68611" name="Rectangle 3"/>
          <p:cNvSpPr>
            <a:spLocks noGrp="1"/>
          </p:cNvSpPr>
          <p:nvPr>
            <p:ph idx="1"/>
          </p:nvPr>
        </p:nvSpPr>
        <p:spPr>
          <a:xfrm>
            <a:off x="467544" y="1850510"/>
            <a:ext cx="8064896" cy="4386801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90000"/>
              </a:lnSpc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Запрещается</a:t>
            </a:r>
            <a:r>
              <a:rPr lang="ru-RU" sz="3600" b="1" dirty="0">
                <a:solidFill>
                  <a:srgbClr val="FF0000"/>
                </a:solidFill>
              </a:rPr>
              <a:t>: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>
                <a:latin typeface="Arial Black" panose="020B0A04020102020204" pitchFamily="34" charset="0"/>
              </a:rPr>
              <a:t>вывешивать (расклеивать, размещать) печатные агитационные материалы: 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ru-RU" sz="2800" dirty="0">
                <a:latin typeface="Arial Black" panose="020B0A04020102020204" pitchFamily="34" charset="0"/>
              </a:rPr>
              <a:t>-  </a:t>
            </a:r>
            <a:r>
              <a:rPr lang="ru-RU" sz="2800" dirty="0" smtClean="0">
                <a:latin typeface="Arial Black" panose="020B0A04020102020204" pitchFamily="34" charset="0"/>
              </a:rPr>
              <a:t>На </a:t>
            </a:r>
            <a:r>
              <a:rPr lang="ru-RU" sz="2800" dirty="0">
                <a:latin typeface="Arial Black" panose="020B0A04020102020204" pitchFamily="34" charset="0"/>
              </a:rPr>
              <a:t>па</a:t>
            </a:r>
            <a:r>
              <a:rPr lang="ru-RU" sz="2800" dirty="0" smtClean="0">
                <a:latin typeface="Arial Black" panose="020B0A04020102020204" pitchFamily="34" charset="0"/>
              </a:rPr>
              <a:t>мятниках;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ru-RU" sz="2800" dirty="0" smtClean="0">
                <a:latin typeface="Arial Black" panose="020B0A04020102020204" pitchFamily="34" charset="0"/>
              </a:rPr>
              <a:t>На обелисках;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ru-RU" sz="2800" dirty="0" smtClean="0">
                <a:latin typeface="Arial Black" panose="020B0A04020102020204" pitchFamily="34" charset="0"/>
              </a:rPr>
              <a:t>На зданиях, сооружениях и в помещениях, имеющих историческую, культурную или архитектурную ценность;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ru-RU" sz="2800" dirty="0">
                <a:latin typeface="Arial Black" panose="020B0A04020102020204" pitchFamily="34" charset="0"/>
              </a:rPr>
              <a:t>В</a:t>
            </a:r>
            <a:r>
              <a:rPr lang="ru-RU" sz="2800" dirty="0" smtClean="0">
                <a:latin typeface="Arial Black" panose="020B0A04020102020204" pitchFamily="34" charset="0"/>
              </a:rPr>
              <a:t> зданиях, в которых размещены избирательные комиссии, помещения для голосования, и на расстоянии менее </a:t>
            </a:r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50 метров</a:t>
            </a:r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от </a:t>
            </a:r>
            <a:r>
              <a:rPr lang="ru-RU" sz="2800" dirty="0" smtClean="0">
                <a:latin typeface="Arial Black" panose="020B0A04020102020204" pitchFamily="34" charset="0"/>
              </a:rPr>
              <a:t>входа в них.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307003"/>
            <a:ext cx="1298561" cy="731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002239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72008"/>
            <a:ext cx="1450974" cy="9087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1196752"/>
            <a:ext cx="8023031" cy="4950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059246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764704"/>
            <a:ext cx="8495886" cy="5580620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116632"/>
            <a:ext cx="1450974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458832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2" descr="http://im0-tub-ru.yandex.net/i?id=184798845-42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600" y="1628800"/>
            <a:ext cx="7416824" cy="46069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7410" name="Прямоугольник 3"/>
          <p:cNvSpPr>
            <a:spLocks noChangeArrowheads="1"/>
          </p:cNvSpPr>
          <p:nvPr/>
        </p:nvSpPr>
        <p:spPr bwMode="auto">
          <a:xfrm>
            <a:off x="1259632" y="332656"/>
            <a:ext cx="756076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/>
                <a:solidFill>
                  <a:srgbClr val="FF0000"/>
                </a:solidFill>
                <a:latin typeface="Arial Black" panose="020B0A04020102020204" pitchFamily="34" charset="0"/>
                <a:cs typeface="Times New Roman" pitchFamily="18" charset="0"/>
              </a:rPr>
              <a:t>Не позднее </a:t>
            </a:r>
            <a:r>
              <a:rPr lang="ru-RU" sz="2400" b="1" dirty="0" smtClean="0">
                <a:ln/>
                <a:solidFill>
                  <a:srgbClr val="FF0000"/>
                </a:solidFill>
                <a:latin typeface="Arial Black" panose="020B0A04020102020204" pitchFamily="34" charset="0"/>
                <a:cs typeface="Times New Roman" pitchFamily="18" charset="0"/>
              </a:rPr>
              <a:t>16 </a:t>
            </a:r>
            <a:r>
              <a:rPr lang="ru-RU" sz="2400" b="1" dirty="0">
                <a:ln/>
                <a:solidFill>
                  <a:srgbClr val="FF0000"/>
                </a:solidFill>
                <a:latin typeface="Arial Black" panose="020B0A04020102020204" pitchFamily="34" charset="0"/>
                <a:cs typeface="Times New Roman" pitchFamily="18" charset="0"/>
              </a:rPr>
              <a:t>сентября ТИК обязана передать по актам бюллетени в УИК.</a:t>
            </a:r>
            <a:endParaRPr lang="ru-RU" sz="2400" b="1" dirty="0">
              <a:ln/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04" y="30405"/>
            <a:ext cx="1512168" cy="79168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194" y="158169"/>
            <a:ext cx="1408298" cy="83522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342" y="1124744"/>
            <a:ext cx="3059585" cy="552678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132856"/>
            <a:ext cx="4574626" cy="259228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91680" y="260649"/>
            <a:ext cx="6408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Избирательные бюллетени</a:t>
            </a:r>
            <a:endParaRPr lang="ru-RU" sz="28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187131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2290</TotalTime>
  <Words>579</Words>
  <Application>Microsoft Office PowerPoint</Application>
  <PresentationFormat>Экран (4:3)</PresentationFormat>
  <Paragraphs>160</Paragraphs>
  <Slides>41</Slides>
  <Notes>3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52" baseType="lpstr">
      <vt:lpstr>Aharoni</vt:lpstr>
      <vt:lpstr>Arial</vt:lpstr>
      <vt:lpstr>Arial Black</vt:lpstr>
      <vt:lpstr>Arial Narrow</vt:lpstr>
      <vt:lpstr>Calibri</vt:lpstr>
      <vt:lpstr>Century Gothic</vt:lpstr>
      <vt:lpstr>Tahoma</vt:lpstr>
      <vt:lpstr>Times New Roman</vt:lpstr>
      <vt:lpstr>Wingdings 3</vt:lpstr>
      <vt:lpstr>Сектор</vt:lpstr>
      <vt:lpstr>Visio.Drawing.11</vt:lpstr>
      <vt:lpstr>Презентация PowerPoint</vt:lpstr>
      <vt:lpstr>Презентация PowerPoint</vt:lpstr>
      <vt:lpstr>Презентация PowerPoint</vt:lpstr>
      <vt:lpstr>Презентация PowerPoint</vt:lpstr>
      <vt:lpstr>Размещение агитационных Материалов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РАССТОЯНИЕ НАХОЖДЕНИЯ АГИТАЦИОННЫХ МАТЕРИАЛОВ  НЕ МЕНЕЕ 50 МЕТРОВ</vt:lpstr>
      <vt:lpstr>Норматив технологического оборудования для оснащения участковых избирательных комиссий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голосование избирателей вне помещения для голосования </vt:lpstr>
      <vt:lpstr>Презентация PowerPoint</vt:lpstr>
      <vt:lpstr>Выборы депутатов Государственной Думы РФ Участковая избирательная комиссия избирательного участка №______ ________________________________________________________________________ почтовый адрес, телефон РЕЕСТР заявлений избирателей о предоставлении им возможности проголосовать вне помещения для голосования </vt:lpstr>
      <vt:lpstr>Время приема обращения в день голосования</vt:lpstr>
      <vt:lpstr>Осмотр и опечатывание</vt:lpstr>
      <vt:lpstr>Объявление о предстоящем выезде для голосования  вне помещения</vt:lpstr>
      <vt:lpstr>Презентация PowerPoint</vt:lpstr>
      <vt:lpstr>Реестр регистрации заявлений</vt:lpstr>
      <vt:lpstr>Соблюдение тайны голосования</vt:lpstr>
      <vt:lpstr>Презентация PowerPoint</vt:lpstr>
      <vt:lpstr>Хранение переносного ящика после голосования вне помещения</vt:lpstr>
      <vt:lpstr>Вскрытие и подсчет голосов в переносных ящиках</vt:lpstr>
      <vt:lpstr>Внесение данных в протокол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-</dc:creator>
  <cp:lastModifiedBy>Пользователь</cp:lastModifiedBy>
  <cp:revision>100</cp:revision>
  <cp:lastPrinted>2016-07-09T05:44:36Z</cp:lastPrinted>
  <dcterms:created xsi:type="dcterms:W3CDTF">2013-05-06T11:22:12Z</dcterms:created>
  <dcterms:modified xsi:type="dcterms:W3CDTF">2016-07-16T07:22:01Z</dcterms:modified>
</cp:coreProperties>
</file>